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52"/>
  </p:notesMasterIdLst>
  <p:sldIdLst>
    <p:sldId id="382" r:id="rId3"/>
    <p:sldId id="340" r:id="rId4"/>
    <p:sldId id="326" r:id="rId5"/>
    <p:sldId id="344" r:id="rId6"/>
    <p:sldId id="415" r:id="rId7"/>
    <p:sldId id="440" r:id="rId8"/>
    <p:sldId id="478" r:id="rId9"/>
    <p:sldId id="479" r:id="rId10"/>
    <p:sldId id="480" r:id="rId11"/>
    <p:sldId id="481" r:id="rId12"/>
    <p:sldId id="355" r:id="rId13"/>
    <p:sldId id="438" r:id="rId14"/>
    <p:sldId id="441" r:id="rId15"/>
    <p:sldId id="442" r:id="rId16"/>
    <p:sldId id="443" r:id="rId17"/>
    <p:sldId id="482" r:id="rId18"/>
    <p:sldId id="425" r:id="rId19"/>
    <p:sldId id="426" r:id="rId20"/>
    <p:sldId id="445" r:id="rId21"/>
    <p:sldId id="446" r:id="rId22"/>
    <p:sldId id="444" r:id="rId23"/>
    <p:sldId id="455" r:id="rId24"/>
    <p:sldId id="474" r:id="rId25"/>
    <p:sldId id="394" r:id="rId26"/>
    <p:sldId id="427" r:id="rId27"/>
    <p:sldId id="449" r:id="rId28"/>
    <p:sldId id="475" r:id="rId29"/>
    <p:sldId id="451" r:id="rId30"/>
    <p:sldId id="452" r:id="rId31"/>
    <p:sldId id="453" r:id="rId32"/>
    <p:sldId id="477" r:id="rId33"/>
    <p:sldId id="456" r:id="rId34"/>
    <p:sldId id="454" r:id="rId35"/>
    <p:sldId id="457" r:id="rId36"/>
    <p:sldId id="473" r:id="rId37"/>
    <p:sldId id="470" r:id="rId38"/>
    <p:sldId id="471" r:id="rId39"/>
    <p:sldId id="472" r:id="rId40"/>
    <p:sldId id="448" r:id="rId41"/>
    <p:sldId id="459" r:id="rId42"/>
    <p:sldId id="458" r:id="rId43"/>
    <p:sldId id="460" r:id="rId44"/>
    <p:sldId id="461" r:id="rId45"/>
    <p:sldId id="464" r:id="rId46"/>
    <p:sldId id="465" r:id="rId47"/>
    <p:sldId id="476" r:id="rId48"/>
    <p:sldId id="466" r:id="rId49"/>
    <p:sldId id="467" r:id="rId50"/>
    <p:sldId id="468" r:id="rId51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32" autoAdjust="0"/>
  </p:normalViewPr>
  <p:slideViewPr>
    <p:cSldViewPr>
      <p:cViewPr>
        <p:scale>
          <a:sx n="120" d="100"/>
          <a:sy n="120" d="100"/>
        </p:scale>
        <p:origin x="-600" y="-176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8/17/15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https://github.com/sinanuozdemir/iris_calculator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mailto:https://github.com/sinanuozdemir/iris_calculator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github.com/sinanuozdemir/iris_calculator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mailto:https://github.com/sinanuozdemir/iris_calculato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mailto:https://github.com/sinanuozdemir/iris_calculato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github.com/sinanuozdemir/iris_calculator" TargetMode="External"/><Relationship Id="rId4" Type="http://schemas.openxmlformats.org/officeDocument/2006/relationships/hyperlink" Target="mailto:http://127.0.0.1:5000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github.com/sinanuozdemir/iris_calculator" TargetMode="External"/><Relationship Id="rId4" Type="http://schemas.openxmlformats.org/officeDocument/2006/relationships/hyperlink" Target="mailto:http://127.0.0.1:5000/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heroku.com" TargetMode="External"/><Relationship Id="rId4" Type="http://schemas.openxmlformats.org/officeDocument/2006/relationships/hyperlink" Target="mailto:https://github.com/sinanuozdemir/iris_calculator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http://heroku.com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toolbelt.heroku.com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https://github.com/sinanuozdemir/iris_calculator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thenovices/heroku-buildpack-scipy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sinan-iris.herokuapp.com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763000" cy="16002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DATA </a:t>
            </a:r>
            <a:r>
              <a:rPr lang="en-US" sz="9000" dirty="0" smtClean="0"/>
              <a:t>SCIENCE </a:t>
            </a: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5000" dirty="0" smtClean="0"/>
              <a:t>Class </a:t>
            </a:r>
            <a:r>
              <a:rPr lang="en-US" sz="5000" dirty="0" smtClean="0"/>
              <a:t>19: web development with                						flask / </a:t>
            </a:r>
            <a:r>
              <a:rPr lang="en-US" sz="5000" dirty="0" err="1" smtClean="0"/>
              <a:t>heroku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5726565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</a:t>
            </a:r>
            <a:r>
              <a:rPr lang="en-US" dirty="0" smtClean="0"/>
              <a:t>web development?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9537" y="3086100"/>
            <a:ext cx="38010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Web-framework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0737" y="3086100"/>
            <a:ext cx="2878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37" y="3771900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Consists of database work and logistics of the site</a:t>
            </a:r>
            <a:endParaRPr lang="en-US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5824537" y="3780472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How we “serve” the website. So that other people can use it</a:t>
            </a:r>
            <a:endParaRPr lang="en-US" sz="25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537" y="952500"/>
            <a:ext cx="1965724" cy="1308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737" y="2476500"/>
            <a:ext cx="1600200" cy="497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537" y="2019300"/>
            <a:ext cx="1303867" cy="838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937" y="1104900"/>
            <a:ext cx="1016397" cy="132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5937" y="1485900"/>
            <a:ext cx="828675" cy="736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5137" y="1257300"/>
            <a:ext cx="1735137" cy="7868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5937" y="2324100"/>
            <a:ext cx="2027237" cy="101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443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848100"/>
            <a:ext cx="8829674" cy="12192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</a:t>
            </a:r>
            <a:r>
              <a:rPr lang="en-US" sz="7500" dirty="0" err="1" smtClean="0"/>
              <a:t>heroku</a:t>
            </a:r>
            <a:r>
              <a:rPr lang="en-US" sz="7500" dirty="0" smtClean="0"/>
              <a:t> / flask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HEROKU / FLASK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256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706959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Web Development is hard..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Which is why GA has several classes dedicated to it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We will use two very simple web development tools:</a:t>
            </a:r>
          </a:p>
          <a:p>
            <a:pPr algn="l"/>
            <a:r>
              <a:rPr lang="en-US" sz="2500" b="1" dirty="0" err="1" smtClean="0"/>
              <a:t>Heroku</a:t>
            </a:r>
            <a:r>
              <a:rPr lang="en-US" sz="2500" b="1" dirty="0" smtClean="0"/>
              <a:t> </a:t>
            </a:r>
            <a:r>
              <a:rPr lang="en-US" sz="2500" dirty="0" smtClean="0"/>
              <a:t>and </a:t>
            </a:r>
            <a:r>
              <a:rPr lang="en-US" sz="2500" b="1" dirty="0" smtClean="0"/>
              <a:t>Flask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6000037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33336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Did someone say Flask!?</a:t>
            </a:r>
            <a:endParaRPr lang="en-US" sz="2500" b="1" dirty="0"/>
          </a:p>
        </p:txBody>
      </p:sp>
      <p:pic>
        <p:nvPicPr>
          <p:cNvPr id="3" name="Picture 2" descr="Screenshot 2015-08-17 07.30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75" y="952500"/>
            <a:ext cx="5461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6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33336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Did someone say Flask!?</a:t>
            </a:r>
            <a:endParaRPr lang="en-US" sz="2500" b="1" dirty="0"/>
          </a:p>
        </p:txBody>
      </p:sp>
      <p:pic>
        <p:nvPicPr>
          <p:cNvPr id="3" name="Picture 2" descr="Screenshot 2015-08-17 07.30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75" y="952500"/>
            <a:ext cx="5461000" cy="242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537" y="3390900"/>
            <a:ext cx="752795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Flask is a micro-web-framework based entirely in python</a:t>
            </a:r>
          </a:p>
          <a:p>
            <a:pPr algn="l"/>
            <a:endParaRPr lang="en-US" sz="2500" dirty="0"/>
          </a:p>
          <a:p>
            <a:pPr algn="l"/>
            <a:r>
              <a:rPr lang="en-US" sz="2500" b="1" dirty="0" smtClean="0"/>
              <a:t>What does that mean?</a:t>
            </a:r>
            <a:endParaRPr lang="en-US" sz="2500" b="1" dirty="0"/>
          </a:p>
          <a:p>
            <a:pPr algn="l"/>
            <a:r>
              <a:rPr lang="en-US" sz="2500" dirty="0" smtClean="0"/>
              <a:t>It means we can write the entire backend in Python!</a:t>
            </a:r>
          </a:p>
        </p:txBody>
      </p:sp>
    </p:spTree>
    <p:extLst>
      <p:ext uri="{BB962C8B-B14F-4D97-AF65-F5344CB8AC3E}">
        <p14:creationId xmlns:p14="http://schemas.microsoft.com/office/powerpoint/2010/main" val="24040915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4337" y="1257300"/>
            <a:ext cx="36962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Did someone say </a:t>
            </a:r>
            <a:r>
              <a:rPr lang="en-US" sz="2500" dirty="0" err="1" smtClean="0"/>
              <a:t>Heroku</a:t>
            </a:r>
            <a:r>
              <a:rPr lang="en-US" sz="2500" dirty="0" smtClean="0"/>
              <a:t>!?</a:t>
            </a:r>
            <a:endParaRPr lang="en-US" sz="25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9537" y="3390900"/>
            <a:ext cx="93281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err="1" smtClean="0"/>
              <a:t>Heroku</a:t>
            </a:r>
            <a:r>
              <a:rPr lang="en-US" sz="2500" dirty="0" smtClean="0"/>
              <a:t> is a </a:t>
            </a:r>
            <a:r>
              <a:rPr lang="en-US" sz="2500" dirty="0" err="1" smtClean="0"/>
              <a:t>Salesforce</a:t>
            </a:r>
            <a:r>
              <a:rPr lang="en-US" sz="2500" dirty="0" smtClean="0"/>
              <a:t> company that lets us deploy our websites easily</a:t>
            </a:r>
          </a:p>
          <a:p>
            <a:pPr algn="l"/>
            <a:endParaRPr lang="en-US" sz="2500" dirty="0"/>
          </a:p>
          <a:p>
            <a:pPr algn="l"/>
            <a:r>
              <a:rPr lang="en-US" sz="2500" b="1" dirty="0" smtClean="0"/>
              <a:t>What does that mean?</a:t>
            </a:r>
          </a:p>
          <a:p>
            <a:pPr algn="l"/>
            <a:r>
              <a:rPr lang="en-US" sz="2500" dirty="0" smtClean="0"/>
              <a:t>We use </a:t>
            </a:r>
            <a:r>
              <a:rPr lang="en-US" sz="2500" dirty="0" err="1" smtClean="0"/>
              <a:t>heroku</a:t>
            </a:r>
            <a:r>
              <a:rPr lang="en-US" sz="2500" dirty="0" smtClean="0"/>
              <a:t> to rent servers to host the website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337" y="800100"/>
            <a:ext cx="5715000" cy="23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000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/>
              <a:t>Heroku</a:t>
            </a:r>
            <a:r>
              <a:rPr lang="en-US" dirty="0"/>
              <a:t> / flask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One thing that stays constant over all technologies is the idea of the</a:t>
            </a:r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r>
              <a:rPr lang="en-US" sz="2000" dirty="0" smtClean="0"/>
              <a:t>Model View Controller paradigm</a:t>
            </a:r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3246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601074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</a:t>
            </a:r>
            <a:r>
              <a:rPr lang="en-US" sz="7500" dirty="0" smtClean="0"/>
              <a:t>Model View Controller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3662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CONTROLLER</a:t>
            </a:r>
          </a:p>
          <a:p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826014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 smtClean="0"/>
          </a:p>
          <a:p>
            <a:pPr algn="l"/>
            <a:r>
              <a:rPr lang="en-US" sz="2000" dirty="0" smtClean="0"/>
              <a:t>Is a way of life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7266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What is web development?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What is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heroku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/ flask?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mvc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Deploying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knn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5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 smtClean="0"/>
          </a:p>
          <a:p>
            <a:pPr algn="l"/>
            <a:r>
              <a:rPr lang="en-US" sz="2000" dirty="0" smtClean="0"/>
              <a:t>But actually it</a:t>
            </a:r>
            <a:r>
              <a:rPr lang="fr-FR" sz="2000" dirty="0" smtClean="0"/>
              <a:t>’</a:t>
            </a:r>
            <a:r>
              <a:rPr lang="en-US" sz="2000" dirty="0" smtClean="0"/>
              <a:t>s a software design pattern specifically for web apps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37" y="2019300"/>
            <a:ext cx="7263248" cy="323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914900"/>
            <a:ext cx="4178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www.essenceandartifact.com</a:t>
            </a:r>
            <a:r>
              <a:rPr lang="en-US" sz="1000" dirty="0"/>
              <a:t>/2012/12/the-essence-of-</a:t>
            </a:r>
            <a:r>
              <a:rPr lang="en-US" sz="1000" dirty="0" err="1"/>
              <a:t>mvc.html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471569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 smtClean="0"/>
              <a:t>Model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managing the data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It</a:t>
            </a:r>
            <a:r>
              <a:rPr lang="fr-FR" sz="2000" dirty="0" smtClean="0"/>
              <a:t>’</a:t>
            </a:r>
            <a:r>
              <a:rPr lang="en-US" sz="2000" dirty="0" smtClean="0"/>
              <a:t>s a database essentially!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View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Presents the data / app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design / user experience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Controller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Responds to user input and performs operations based on it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/>
              <a:t>Eg</a:t>
            </a:r>
            <a:r>
              <a:rPr lang="en-US" sz="2000" dirty="0" smtClean="0"/>
              <a:t>. User inputs a number of neighbors and the controller trains the model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67106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 smtClean="0"/>
              <a:t>Model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managing the data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It</a:t>
            </a:r>
            <a:r>
              <a:rPr lang="fr-FR" sz="2000" dirty="0" smtClean="0"/>
              <a:t>’</a:t>
            </a:r>
            <a:r>
              <a:rPr lang="en-US" sz="2000" dirty="0" smtClean="0"/>
              <a:t>s a database essentially!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View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Presents the data / app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design / user experience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Controller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Responds to user input and performs operations based on it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/>
              <a:t>Eg</a:t>
            </a:r>
            <a:r>
              <a:rPr lang="en-US" sz="2000" dirty="0" smtClean="0"/>
              <a:t>. User inputs a number of neighbors and the controller trains the model</a:t>
            </a:r>
            <a:endParaRPr lang="en-US" sz="2000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348537" y="1562100"/>
            <a:ext cx="1752600" cy="15240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QUESTION: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Which ones are handled by 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Back end developers?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Front end?</a:t>
              </a: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57619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MODEL VIEW CONTROLLER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" y="1028700"/>
            <a:ext cx="8534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Model View Controller: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 smtClean="0"/>
              <a:t>Model            (Backend)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managing the data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It</a:t>
            </a:r>
            <a:r>
              <a:rPr lang="fr-FR" sz="2000" dirty="0" smtClean="0"/>
              <a:t>’</a:t>
            </a:r>
            <a:r>
              <a:rPr lang="en-US" sz="2000" dirty="0" smtClean="0"/>
              <a:t>s a database essentially!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View              (Frontend)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Presents the data / app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Responsible for design / user experience</a:t>
            </a:r>
            <a:endParaRPr lang="en-US" sz="2000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 smtClean="0"/>
              <a:t>Controller    (Backend / Frontend)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Responds to user input and performs operations based on it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/>
              <a:t>Eg</a:t>
            </a:r>
            <a:r>
              <a:rPr lang="en-US" sz="2000" dirty="0" smtClean="0"/>
              <a:t>. User inputs a number of neighbors and the controller trains the model</a:t>
            </a:r>
            <a:endParaRPr lang="en-US" sz="2000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348537" y="1562100"/>
            <a:ext cx="1752600" cy="15240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QUESTION: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Which ones are handled by 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Back end developers?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Front end?</a:t>
              </a: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8148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314700"/>
            <a:ext cx="8426450" cy="17526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IV. </a:t>
            </a:r>
            <a:r>
              <a:rPr lang="en-US" sz="7500" dirty="0" smtClean="0"/>
              <a:t>Deploying </a:t>
            </a:r>
            <a:r>
              <a:rPr lang="en-US" sz="7500" dirty="0" err="1" smtClean="0"/>
              <a:t>knn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DEPLOYING KNN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983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94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33737" y="3543300"/>
            <a:ext cx="55730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Made by yours truly and yours truly alone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3220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33737" y="3543300"/>
            <a:ext cx="586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Just kidding thanks Liam!!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" y="2705100"/>
            <a:ext cx="2387600" cy="238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8937" y="4838700"/>
            <a:ext cx="14229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Nice hair bro…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811100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Notice we have:</a:t>
            </a:r>
          </a:p>
          <a:p>
            <a:pPr marL="514350" indent="-514350" algn="l">
              <a:buAutoNum type="arabicPeriod"/>
            </a:pPr>
            <a:r>
              <a:rPr lang="en-US" sz="3000" dirty="0" smtClean="0"/>
              <a:t>Models</a:t>
            </a:r>
          </a:p>
          <a:p>
            <a:pPr marL="514350" indent="-514350" algn="l">
              <a:buAutoNum type="arabicPeriod"/>
            </a:pPr>
            <a:r>
              <a:rPr lang="en-US" sz="3000" dirty="0" smtClean="0"/>
              <a:t>Views (called templates)</a:t>
            </a:r>
          </a:p>
          <a:p>
            <a:pPr marL="514350" indent="-514350" algn="l">
              <a:buAutoNum type="arabicPeriod"/>
            </a:pPr>
            <a:r>
              <a:rPr lang="en-US" sz="3000" dirty="0" smtClean="0"/>
              <a:t>Controller (</a:t>
            </a:r>
            <a:r>
              <a:rPr lang="en-US" sz="3000" dirty="0" err="1" smtClean="0"/>
              <a:t>controller.py</a:t>
            </a:r>
            <a:r>
              <a:rPr lang="en-US" sz="3000" dirty="0" smtClean="0"/>
              <a:t>)</a:t>
            </a:r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16461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Go ahead and clone it</a:t>
            </a:r>
          </a:p>
          <a:p>
            <a:pPr algn="l"/>
            <a:endParaRPr lang="en-US" sz="3000" dirty="0" smtClean="0"/>
          </a:p>
          <a:p>
            <a:pPr algn="l"/>
            <a:r>
              <a:rPr lang="en-US" sz="3000" dirty="0" smtClean="0"/>
              <a:t>NOT IN YOUR OTHER GIT REPOSITORY </a:t>
            </a:r>
            <a:r>
              <a:rPr lang="en-US" sz="3000" dirty="0" smtClean="0">
                <a:sym typeface="Wingdings"/>
              </a:rPr>
              <a:t>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145211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</a:t>
            </a:r>
            <a:r>
              <a:rPr lang="en-US" sz="7500" dirty="0" smtClean="0"/>
              <a:t>What is web development?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WEB DEVELOPMENT?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To run locally, go to root and run</a:t>
            </a:r>
          </a:p>
          <a:p>
            <a:pPr algn="l"/>
            <a:endParaRPr lang="en-US" sz="3000" dirty="0"/>
          </a:p>
          <a:p>
            <a:pPr algn="l"/>
            <a:r>
              <a:rPr lang="en-US" sz="3000" b="1" dirty="0" smtClean="0"/>
              <a:t>python </a:t>
            </a:r>
            <a:r>
              <a:rPr lang="en-US" sz="3000" b="1" dirty="0" err="1" smtClean="0"/>
              <a:t>controller.py</a:t>
            </a:r>
            <a:endParaRPr lang="en-US" sz="3000" b="1" dirty="0" smtClean="0"/>
          </a:p>
          <a:p>
            <a:pPr algn="l"/>
            <a:endParaRPr lang="en-US" sz="3000" dirty="0"/>
          </a:p>
          <a:p>
            <a:pPr algn="l"/>
            <a:r>
              <a:rPr lang="en-US" sz="3200" dirty="0" smtClean="0"/>
              <a:t>Go to </a:t>
            </a:r>
            <a:r>
              <a:rPr lang="en-US" sz="3200" b="1" dirty="0" smtClean="0">
                <a:hlinkClick r:id="rId4"/>
              </a:rPr>
              <a:t>http</a:t>
            </a:r>
            <a:r>
              <a:rPr lang="en-US" sz="3200" b="1" dirty="0">
                <a:hlinkClick r:id="rId4"/>
              </a:rPr>
              <a:t>://127.0.0.1:5000/</a:t>
            </a:r>
            <a:endParaRPr lang="en-US" sz="3200" b="1" dirty="0"/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095016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28737" y="2171700"/>
            <a:ext cx="6417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k-SK" sz="2500" dirty="0">
                <a:hlinkClick r:id="rId3"/>
              </a:rPr>
              <a:t>https://github.com/sinanuozdemir/iris_calculator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1257300"/>
            <a:ext cx="3930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Flask App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9937" y="2857143"/>
            <a:ext cx="5867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To run locally, go to root and run</a:t>
            </a:r>
          </a:p>
          <a:p>
            <a:pPr algn="l"/>
            <a:endParaRPr lang="en-US" sz="3000" dirty="0"/>
          </a:p>
          <a:p>
            <a:pPr algn="l"/>
            <a:r>
              <a:rPr lang="en-US" sz="3000" b="1" dirty="0" smtClean="0"/>
              <a:t>python </a:t>
            </a:r>
            <a:r>
              <a:rPr lang="en-US" sz="3000" b="1" dirty="0" err="1" smtClean="0"/>
              <a:t>controller.py</a:t>
            </a:r>
            <a:endParaRPr lang="en-US" sz="3000" b="1" dirty="0" smtClean="0"/>
          </a:p>
          <a:p>
            <a:pPr algn="l"/>
            <a:endParaRPr lang="en-US" sz="3000" dirty="0"/>
          </a:p>
          <a:p>
            <a:pPr algn="l"/>
            <a:r>
              <a:rPr lang="en-US" sz="3200" dirty="0" smtClean="0"/>
              <a:t>Go to </a:t>
            </a:r>
            <a:r>
              <a:rPr lang="en-US" sz="3200" b="1" dirty="0" smtClean="0">
                <a:hlinkClick r:id="rId4"/>
              </a:rPr>
              <a:t>http</a:t>
            </a:r>
            <a:r>
              <a:rPr lang="en-US" sz="3200" b="1" dirty="0">
                <a:hlinkClick r:id="rId4"/>
              </a:rPr>
              <a:t>://127.0.0.1:5000/</a:t>
            </a:r>
            <a:endParaRPr lang="en-US" sz="3200" b="1" dirty="0"/>
          </a:p>
          <a:p>
            <a:pPr algn="l"/>
            <a:endParaRPr lang="en-US" sz="3000" dirty="0"/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338137" y="3086100"/>
            <a:ext cx="2743200" cy="2057400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You may not have the required modules to run it right now..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If not, run</a:t>
              </a: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500" b="1" dirty="0" err="1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s</a:t>
              </a:r>
              <a:r>
                <a:rPr lang="en-US" sz="1500" b="1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udo</a:t>
              </a:r>
              <a:r>
                <a:rPr lang="en-US" sz="1500" b="1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pip install –r </a:t>
              </a:r>
              <a:r>
                <a:rPr lang="en-US" sz="1500" b="1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requirements_clean.txt</a:t>
              </a:r>
              <a:endParaRPr lang="en-US" sz="1500" b="1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0336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62889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We have two forms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The top form </a:t>
            </a:r>
            <a:r>
              <a:rPr lang="en-US" sz="2500" b="1" dirty="0" smtClean="0"/>
              <a:t>trains the model</a:t>
            </a:r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The bottom form </a:t>
            </a:r>
            <a:r>
              <a:rPr lang="en-US" sz="2500" b="1" dirty="0"/>
              <a:t>p</a:t>
            </a:r>
            <a:r>
              <a:rPr lang="en-US" sz="2500" b="1" dirty="0" smtClean="0"/>
              <a:t>redicts incoming data</a:t>
            </a:r>
          </a:p>
          <a:p>
            <a:pPr algn="l"/>
            <a:endParaRPr lang="en-US" sz="2500" b="1" dirty="0" smtClean="0"/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When we submit the data….</a:t>
            </a:r>
            <a:r>
              <a:rPr lang="en-US" sz="2500" b="1" dirty="0" smtClean="0"/>
              <a:t>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812072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62889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We have two forms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The top form </a:t>
            </a:r>
            <a:r>
              <a:rPr lang="en-US" sz="2500" b="1" dirty="0" smtClean="0"/>
              <a:t>trains the model</a:t>
            </a:r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The bottom form </a:t>
            </a:r>
            <a:r>
              <a:rPr lang="en-US" sz="2500" b="1" dirty="0" smtClean="0"/>
              <a:t>predicts incoming data</a:t>
            </a:r>
          </a:p>
          <a:p>
            <a:pPr algn="l"/>
            <a:endParaRPr lang="en-US" sz="2500" b="1" dirty="0" smtClean="0"/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When we submit the data….</a:t>
            </a:r>
            <a:r>
              <a:rPr lang="en-US" sz="2500" b="1" dirty="0" smtClean="0"/>
              <a:t> </a:t>
            </a:r>
            <a:endParaRPr lang="en-US" sz="2500" dirty="0"/>
          </a:p>
        </p:txBody>
      </p:sp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7348537" y="2628900"/>
            <a:ext cx="1752600" cy="1524000"/>
            <a:chOff x="0" y="0"/>
            <a:chExt cx="1280" cy="1280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QUESTION: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Which part of MVC handles the input?</a:t>
              </a: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3776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719326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We have two forms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The top form </a:t>
            </a:r>
            <a:r>
              <a:rPr lang="en-US" sz="2500" b="1" dirty="0" smtClean="0"/>
              <a:t>trains the model</a:t>
            </a:r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The bottom form </a:t>
            </a:r>
            <a:r>
              <a:rPr lang="en-US" sz="2500" b="1" dirty="0"/>
              <a:t>p</a:t>
            </a:r>
            <a:r>
              <a:rPr lang="en-US" sz="2500" b="1" dirty="0" smtClean="0"/>
              <a:t>redicts incoming data</a:t>
            </a:r>
          </a:p>
          <a:p>
            <a:pPr algn="l"/>
            <a:endParaRPr lang="en-US" sz="2500" b="1" dirty="0" smtClean="0"/>
          </a:p>
          <a:p>
            <a:pPr algn="l"/>
            <a:endParaRPr lang="en-US" sz="2500" b="1" dirty="0"/>
          </a:p>
          <a:p>
            <a:pPr algn="l"/>
            <a:r>
              <a:rPr lang="en-US" sz="2500" dirty="0" smtClean="0"/>
              <a:t>When we submit the data the </a:t>
            </a:r>
            <a:r>
              <a:rPr lang="en-US" sz="2500" b="1" dirty="0"/>
              <a:t>c</a:t>
            </a:r>
            <a:r>
              <a:rPr lang="en-US" sz="2500" b="1" dirty="0" smtClean="0"/>
              <a:t>ontroller </a:t>
            </a:r>
            <a:r>
              <a:rPr lang="en-US" sz="2500" dirty="0" smtClean="0"/>
              <a:t>handles it!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3903541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 DEPLOYING KNN</a:t>
            </a:r>
          </a:p>
          <a:p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8" name="Picture 7" descr="Screenshot 2015-08-17 08.06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37" y="14477"/>
            <a:ext cx="5339387" cy="5257800"/>
          </a:xfrm>
          <a:prstGeom prst="rect">
            <a:avLst/>
          </a:prstGeom>
        </p:spPr>
      </p:pic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7348537" y="2628900"/>
            <a:ext cx="1752600" cy="1524000"/>
            <a:chOff x="0" y="0"/>
            <a:chExt cx="1280" cy="1280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Note we</a:t>
              </a: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included 3 optional parameters in case you need to train on more than just one!</a:t>
              </a: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1450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72891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The machine learning model lives in the </a:t>
            </a:r>
            <a:r>
              <a:rPr lang="en-US" sz="2500" b="1" dirty="0" smtClean="0"/>
              <a:t>model</a:t>
            </a:r>
            <a:r>
              <a:rPr lang="en-US" sz="2500" dirty="0" smtClean="0"/>
              <a:t> folder</a:t>
            </a:r>
          </a:p>
          <a:p>
            <a:pPr algn="l"/>
            <a:r>
              <a:rPr lang="en-US" sz="2500" dirty="0"/>
              <a:t>	</a:t>
            </a:r>
            <a:r>
              <a:rPr lang="en-US" sz="2500" dirty="0" smtClean="0"/>
              <a:t>not to be confused with the model in MVC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It is pickled…</a:t>
            </a:r>
            <a:endParaRPr lang="en-US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7" y="2019300"/>
            <a:ext cx="1969147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750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7289175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The machine learning model lives in the </a:t>
            </a:r>
            <a:r>
              <a:rPr lang="en-US" sz="2500" b="1" dirty="0" smtClean="0"/>
              <a:t>model</a:t>
            </a:r>
            <a:r>
              <a:rPr lang="en-US" sz="2500" dirty="0" smtClean="0"/>
              <a:t> folder</a:t>
            </a:r>
          </a:p>
          <a:p>
            <a:pPr algn="l"/>
            <a:r>
              <a:rPr lang="en-US" sz="2500" dirty="0"/>
              <a:t>	</a:t>
            </a:r>
            <a:r>
              <a:rPr lang="en-US" sz="2500" dirty="0" smtClean="0"/>
              <a:t>not to be confused with the model in MVC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It is pickled…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You know, the standard mechanism</a:t>
            </a:r>
          </a:p>
          <a:p>
            <a:pPr algn="l"/>
            <a:r>
              <a:rPr lang="en-US" sz="2500" dirty="0" smtClean="0"/>
              <a:t>	for serializing an object.</a:t>
            </a:r>
          </a:p>
          <a:p>
            <a:pPr algn="l"/>
            <a:endParaRPr lang="en-US" sz="2500" dirty="0"/>
          </a:p>
          <a:p>
            <a:pPr algn="l"/>
            <a:r>
              <a:rPr lang="en-US" sz="2500" dirty="0" smtClean="0"/>
              <a:t>Essentially we can transform a </a:t>
            </a:r>
          </a:p>
          <a:p>
            <a:pPr algn="l"/>
            <a:r>
              <a:rPr lang="en-US" sz="2500" dirty="0"/>
              <a:t>	</a:t>
            </a:r>
            <a:r>
              <a:rPr lang="en-US" sz="2500" dirty="0" smtClean="0"/>
              <a:t>python object into a file!</a:t>
            </a:r>
            <a:endParaRPr lang="en-US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7" y="2019300"/>
            <a:ext cx="1969147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073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95" y="1181100"/>
            <a:ext cx="3363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You can pickle anything!!</a:t>
            </a:r>
            <a:endParaRPr lang="en-US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7" y="2019300"/>
            <a:ext cx="1969147" cy="295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737" y="952500"/>
            <a:ext cx="927171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937" y="2933700"/>
            <a:ext cx="3248025" cy="2095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537" y="952500"/>
            <a:ext cx="2245348" cy="2044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5151" y="2212139"/>
            <a:ext cx="29290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500" dirty="0" err="1"/>
              <a:t>s</a:t>
            </a:r>
            <a:r>
              <a:rPr lang="en-US" sz="2500" dirty="0" err="1" smtClean="0"/>
              <a:t>klearn</a:t>
            </a:r>
            <a:r>
              <a:rPr lang="en-US" sz="2500" dirty="0" smtClean="0"/>
              <a:t> models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err="1" smtClean="0"/>
              <a:t>Jsons</a:t>
            </a:r>
            <a:r>
              <a:rPr lang="en-US" sz="2500" dirty="0" smtClean="0"/>
              <a:t>!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smtClean="0"/>
              <a:t>Strings!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smtClean="0"/>
              <a:t>Your own models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800652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9829" y="1638300"/>
            <a:ext cx="91011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Sign up for </a:t>
            </a:r>
            <a:r>
              <a:rPr lang="en-US" sz="2000" dirty="0" err="1" smtClean="0"/>
              <a:t>Heroku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3"/>
              </a:rPr>
              <a:t>here</a:t>
            </a:r>
            <a:endParaRPr lang="en-US" sz="2000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Create a new app (make sure </a:t>
            </a:r>
            <a:r>
              <a:rPr lang="en-US" sz="2000" dirty="0" err="1"/>
              <a:t>H</a:t>
            </a:r>
            <a:r>
              <a:rPr lang="en-US" sz="2000" dirty="0" err="1" smtClean="0"/>
              <a:t>eroku</a:t>
            </a:r>
            <a:r>
              <a:rPr lang="en-US" sz="2000" dirty="0" smtClean="0"/>
              <a:t> </a:t>
            </a:r>
            <a:r>
              <a:rPr lang="en-US" sz="2000" dirty="0" err="1" smtClean="0"/>
              <a:t>toolbelt</a:t>
            </a:r>
            <a:r>
              <a:rPr lang="en-US" sz="2000" dirty="0" smtClean="0"/>
              <a:t> is installed)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Clone our flask app </a:t>
            </a:r>
            <a:r>
              <a:rPr lang="en-US" sz="2000" dirty="0" smtClean="0">
                <a:hlinkClick r:id="rId4"/>
              </a:rPr>
              <a:t>here</a:t>
            </a:r>
            <a:endParaRPr lang="en-US" sz="2000" dirty="0" smtClean="0"/>
          </a:p>
          <a:p>
            <a:pPr marL="785813" lvl="1" indent="-457200" algn="l">
              <a:buFont typeface="+mj-lt"/>
              <a:buAutoNum type="arabicPeriod"/>
            </a:pPr>
            <a:r>
              <a:rPr lang="en-US" sz="2000" dirty="0" smtClean="0"/>
              <a:t>Change and test at will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/>
              <a:t>Install the custom build back for </a:t>
            </a:r>
            <a:r>
              <a:rPr lang="en-US" sz="2000" dirty="0" err="1" smtClean="0"/>
              <a:t>scipy</a:t>
            </a:r>
            <a:r>
              <a:rPr lang="en-US" sz="2000" dirty="0" smtClean="0"/>
              <a:t> and </a:t>
            </a:r>
            <a:r>
              <a:rPr lang="en-US" sz="2000" dirty="0" err="1" smtClean="0"/>
              <a:t>numpy</a:t>
            </a:r>
            <a:endParaRPr lang="en-US" sz="2000" dirty="0" smtClean="0"/>
          </a:p>
          <a:p>
            <a:pPr marL="785813" lvl="1" indent="-457200" algn="l">
              <a:buFont typeface="+mj-lt"/>
              <a:buAutoNum type="arabicPeriod"/>
            </a:pPr>
            <a:r>
              <a:rPr lang="en-US" sz="1500" dirty="0" err="1"/>
              <a:t>h</a:t>
            </a:r>
            <a:r>
              <a:rPr lang="en-US" sz="1500" dirty="0" err="1" smtClean="0"/>
              <a:t>eroku</a:t>
            </a:r>
            <a:r>
              <a:rPr lang="en-US" sz="1500" dirty="0" smtClean="0"/>
              <a:t> </a:t>
            </a:r>
            <a:r>
              <a:rPr lang="en-US" sz="1500" dirty="0" err="1" smtClean="0"/>
              <a:t>config:set</a:t>
            </a:r>
            <a:r>
              <a:rPr lang="en-US" sz="1500" dirty="0" smtClean="0"/>
              <a:t> BUILDPACK_URL=https://</a:t>
            </a:r>
            <a:r>
              <a:rPr lang="en-US" sz="1500" dirty="0" err="1" smtClean="0"/>
              <a:t>github.com</a:t>
            </a:r>
            <a:r>
              <a:rPr lang="en-US" sz="1500" dirty="0" smtClean="0"/>
              <a:t>/</a:t>
            </a:r>
            <a:r>
              <a:rPr lang="en-US" sz="1500" dirty="0" err="1" smtClean="0"/>
              <a:t>thenovices</a:t>
            </a:r>
            <a:r>
              <a:rPr lang="en-US" sz="1500" dirty="0" smtClean="0"/>
              <a:t>/</a:t>
            </a:r>
            <a:r>
              <a:rPr lang="en-US" sz="1500" dirty="0" err="1" smtClean="0"/>
              <a:t>heroku-buildpack-scipy</a:t>
            </a:r>
            <a:endParaRPr lang="en-US" sz="1500" dirty="0" smtClean="0"/>
          </a:p>
          <a:p>
            <a:pPr marL="785813" lvl="1" indent="-457200" algn="l">
              <a:buFont typeface="+mj-lt"/>
              <a:buAutoNum type="arabicPeriod"/>
            </a:pPr>
            <a:r>
              <a:rPr lang="en-US" sz="1500" dirty="0" smtClean="0"/>
              <a:t>Run the command above in the root of your app (with the </a:t>
            </a:r>
            <a:r>
              <a:rPr lang="en-US" sz="1500" dirty="0" err="1" smtClean="0"/>
              <a:t>toolbelt</a:t>
            </a:r>
            <a:r>
              <a:rPr lang="en-US" sz="1500" dirty="0" smtClean="0"/>
              <a:t> installed)</a:t>
            </a:r>
          </a:p>
          <a:p>
            <a:pPr marL="457200" indent="-457200" algn="l">
              <a:buFont typeface="+mj-lt"/>
              <a:buAutoNum type="arabicPeriod"/>
            </a:pPr>
            <a:r>
              <a:rPr lang="hr-HR" sz="2000" dirty="0" smtClean="0"/>
              <a:t>Run the command:    </a:t>
            </a:r>
            <a:r>
              <a:rPr lang="hr-HR" sz="2000" b="1" dirty="0" smtClean="0"/>
              <a:t>heroku </a:t>
            </a:r>
            <a:r>
              <a:rPr lang="hr-HR" sz="2000" b="1" dirty="0"/>
              <a:t>git:remote </a:t>
            </a:r>
            <a:r>
              <a:rPr lang="en-US" sz="2000" b="1" dirty="0" smtClean="0"/>
              <a:t>–</a:t>
            </a:r>
            <a:r>
              <a:rPr lang="hr-HR" sz="2000" b="1" dirty="0" smtClean="0"/>
              <a:t>a &lt;APP&gt;</a:t>
            </a:r>
          </a:p>
          <a:p>
            <a:pPr marL="457200" indent="-457200" algn="l">
              <a:buFont typeface="+mj-lt"/>
              <a:buAutoNum type="arabicPeriod"/>
            </a:pPr>
            <a:r>
              <a:rPr lang="hr-HR" sz="2000" dirty="0" smtClean="0"/>
              <a:t>Use as normal git repository:</a:t>
            </a:r>
          </a:p>
          <a:p>
            <a:pPr marL="785813" lvl="1" indent="-457200" algn="l">
              <a:buFont typeface="+mj-lt"/>
              <a:buAutoNum type="arabicPeriod"/>
            </a:pPr>
            <a:r>
              <a:rPr lang="hr-HR" sz="2000" dirty="0" smtClean="0"/>
              <a:t>G</a:t>
            </a:r>
            <a:r>
              <a:rPr lang="en-US" sz="2000" dirty="0" err="1" smtClean="0"/>
              <a:t>i</a:t>
            </a:r>
            <a:r>
              <a:rPr lang="hr-HR" sz="2000" dirty="0" smtClean="0"/>
              <a:t>t add, commit, etc...</a:t>
            </a:r>
          </a:p>
          <a:p>
            <a:pPr marL="785813" lvl="1" indent="-457200" algn="l">
              <a:buFont typeface="+mj-lt"/>
              <a:buAutoNum type="arabicPeriod"/>
            </a:pPr>
            <a:r>
              <a:rPr lang="en-US" sz="2000" dirty="0" smtClean="0"/>
              <a:t>G</a:t>
            </a:r>
            <a:r>
              <a:rPr lang="hr-HR" sz="2000" dirty="0" smtClean="0"/>
              <a:t>it push heroku master (instead of origin)</a:t>
            </a:r>
          </a:p>
          <a:p>
            <a:pPr marL="457200" indent="-457200" algn="l">
              <a:buFont typeface="+mj-lt"/>
              <a:buAutoNum type="arabicPeriod"/>
            </a:pPr>
            <a:r>
              <a:rPr lang="hr-HR" sz="2000" dirty="0" smtClean="0"/>
              <a:t>Amaze people with your live KNN</a:t>
            </a:r>
          </a:p>
          <a:p>
            <a:pPr marL="785813" lvl="1" indent="-457200" algn="l">
              <a:buFont typeface="+mj-lt"/>
              <a:buAutoNum type="arabicPeriod"/>
            </a:pPr>
            <a:endParaRPr lang="hr-HR" sz="2000" dirty="0"/>
          </a:p>
          <a:p>
            <a:pPr marL="457200" indent="-457200" algn="l">
              <a:buFont typeface="+mj-lt"/>
              <a:buAutoNum type="arabicPeriod"/>
            </a:pPr>
            <a:endParaRPr lang="en-US" sz="2500" dirty="0" smtClean="0"/>
          </a:p>
          <a:p>
            <a:pPr marL="457200" indent="-457200" algn="l">
              <a:buFont typeface="+mj-lt"/>
              <a:buAutoNum type="arabicPeriod"/>
            </a:pP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109537" y="952500"/>
            <a:ext cx="64688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Comprehensive Step by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961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</a:t>
            </a:r>
            <a:r>
              <a:rPr lang="en-US" dirty="0" smtClean="0"/>
              <a:t>web development?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The work involved with building and maintaining a live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187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1. Sign up for </a:t>
            </a:r>
            <a:r>
              <a:rPr lang="en-US" dirty="0" err="1" smtClean="0"/>
              <a:t>Heroku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http://</a:t>
            </a:r>
            <a:r>
              <a:rPr lang="en-US" dirty="0" err="1" smtClean="0">
                <a:hlinkClick r:id="rId2"/>
              </a:rPr>
              <a:t>heroku.com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35928"/>
      </p:ext>
    </p:extLst>
  </p:cSld>
  <p:clrMapOvr>
    <a:masterClrMapping/>
  </p:clrMapOvr>
  <p:transition xmlns:p14="http://schemas.microsoft.com/office/powerpoint/2010/main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sz="4000" dirty="0"/>
              <a:t>Create a new app (make sure </a:t>
            </a:r>
            <a:r>
              <a:rPr lang="en-US" sz="4000" dirty="0" err="1"/>
              <a:t>Heroku</a:t>
            </a:r>
            <a:r>
              <a:rPr lang="en-US" sz="4000" dirty="0"/>
              <a:t> </a:t>
            </a:r>
            <a:r>
              <a:rPr lang="en-US" sz="4000" dirty="0" err="1"/>
              <a:t>toolbelt</a:t>
            </a:r>
            <a:r>
              <a:rPr lang="en-US" sz="4000" dirty="0"/>
              <a:t> is installed)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Not self-explanatory</a:t>
            </a:r>
          </a:p>
          <a:p>
            <a:endParaRPr lang="en-US" dirty="0" smtClean="0"/>
          </a:p>
          <a:p>
            <a:r>
              <a:rPr lang="pl-PL" dirty="0">
                <a:hlinkClick r:id="rId2"/>
              </a:rPr>
              <a:t>https://toolbelt.heroku.com</a:t>
            </a:r>
            <a:r>
              <a:rPr lang="pl-PL" dirty="0" smtClean="0">
                <a:hlinkClick r:id="rId2"/>
              </a:rPr>
              <a:t>/</a:t>
            </a:r>
            <a:endParaRPr lang="pl-PL" dirty="0" smtClean="0"/>
          </a:p>
          <a:p>
            <a:endParaRPr lang="pl-PL" dirty="0"/>
          </a:p>
          <a:p>
            <a:r>
              <a:rPr lang="pl-PL" dirty="0" err="1" smtClean="0"/>
              <a:t>Type</a:t>
            </a:r>
            <a:r>
              <a:rPr lang="pl-PL" dirty="0" smtClean="0"/>
              <a:t> </a:t>
            </a:r>
            <a:r>
              <a:rPr lang="pl-PL" dirty="0" err="1" smtClean="0"/>
              <a:t>into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console</a:t>
            </a:r>
            <a:r>
              <a:rPr lang="pl-PL" dirty="0" smtClean="0"/>
              <a:t>:</a:t>
            </a:r>
            <a:endParaRPr lang="pl-PL" dirty="0"/>
          </a:p>
          <a:p>
            <a:r>
              <a:rPr lang="en-US" b="1" dirty="0"/>
              <a:t>h</a:t>
            </a:r>
            <a:r>
              <a:rPr lang="pl-PL" b="1" dirty="0" err="1" smtClean="0"/>
              <a:t>eroku</a:t>
            </a:r>
            <a:r>
              <a:rPr lang="pl-PL" b="1" dirty="0" smtClean="0"/>
              <a:t> login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60020"/>
      </p:ext>
    </p:extLst>
  </p:cSld>
  <p:clrMapOvr>
    <a:masterClrMapping/>
  </p:clrMapOvr>
  <p:transition xmlns:p14="http://schemas.microsoft.com/office/powerpoint/2010/main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3. </a:t>
            </a:r>
            <a:r>
              <a:rPr lang="en-US" sz="4000" dirty="0" smtClean="0"/>
              <a:t>Clone </a:t>
            </a:r>
            <a:r>
              <a:rPr lang="en-US" sz="4000" dirty="0"/>
              <a:t>our flask app </a:t>
            </a:r>
            <a:r>
              <a:rPr lang="en-US" sz="4000" dirty="0">
                <a:hlinkClick r:id="rId2"/>
              </a:rPr>
              <a:t>here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 smtClean="0"/>
          </a:p>
          <a:p>
            <a:r>
              <a:rPr lang="en-US" dirty="0" smtClean="0"/>
              <a:t>Now you can run it locally!!   (remember run python </a:t>
            </a:r>
            <a:r>
              <a:rPr lang="en-US" dirty="0" err="1" smtClean="0"/>
              <a:t>controller.py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35928"/>
      </p:ext>
    </p:extLst>
  </p:cSld>
  <p:clrMapOvr>
    <a:masterClrMapping/>
  </p:clrMapOvr>
  <p:transition xmlns:p14="http://schemas.microsoft.com/office/powerpoint/2010/main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sz="4000" dirty="0"/>
              <a:t>Install the custom build back for </a:t>
            </a:r>
            <a:r>
              <a:rPr lang="en-US" sz="4000" dirty="0" err="1"/>
              <a:t>scipy</a:t>
            </a:r>
            <a:r>
              <a:rPr lang="en-US" sz="4000" dirty="0"/>
              <a:t> and </a:t>
            </a:r>
            <a:r>
              <a:rPr lang="en-US" sz="4000" dirty="0" err="1"/>
              <a:t>numpy</a:t>
            </a:r>
            <a:r>
              <a:rPr lang="en-US" sz="4000" dirty="0"/>
              <a:t/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Not self-explanatory</a:t>
            </a:r>
          </a:p>
          <a:p>
            <a:endParaRPr lang="en-US" dirty="0" smtClean="0"/>
          </a:p>
          <a:p>
            <a:r>
              <a:rPr lang="en-US" dirty="0">
                <a:hlinkClick r:id="rId2"/>
              </a:rPr>
              <a:t>https://github.com/thenovices/heroku-buildpack-</a:t>
            </a:r>
            <a:r>
              <a:rPr lang="en-US" dirty="0" smtClean="0">
                <a:hlinkClick r:id="rId2"/>
              </a:rPr>
              <a:t>scipy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Run:</a:t>
            </a:r>
          </a:p>
          <a:p>
            <a:pPr marL="0" lvl="1" indent="0">
              <a:buNone/>
            </a:pPr>
            <a:r>
              <a:rPr lang="en-US" sz="1500" dirty="0" err="1"/>
              <a:t>heroku</a:t>
            </a:r>
            <a:r>
              <a:rPr lang="en-US" sz="1500" dirty="0"/>
              <a:t> </a:t>
            </a:r>
            <a:r>
              <a:rPr lang="en-US" sz="1500" dirty="0" err="1"/>
              <a:t>config:set</a:t>
            </a:r>
            <a:r>
              <a:rPr lang="en-US" sz="1500" dirty="0"/>
              <a:t> BUILDPACK_URL=https://</a:t>
            </a:r>
            <a:r>
              <a:rPr lang="en-US" sz="1500" dirty="0" err="1"/>
              <a:t>github.com</a:t>
            </a:r>
            <a:r>
              <a:rPr lang="en-US" sz="1500" dirty="0"/>
              <a:t>/</a:t>
            </a:r>
            <a:r>
              <a:rPr lang="en-US" sz="1500" dirty="0" err="1"/>
              <a:t>thenovices</a:t>
            </a:r>
            <a:r>
              <a:rPr lang="en-US" sz="1500" dirty="0"/>
              <a:t>/</a:t>
            </a:r>
            <a:r>
              <a:rPr lang="en-US" sz="1500" dirty="0" err="1"/>
              <a:t>heroku-buildpack-</a:t>
            </a:r>
            <a:r>
              <a:rPr lang="en-US" sz="1500" dirty="0" err="1" smtClean="0"/>
              <a:t>scipy</a:t>
            </a:r>
            <a:endParaRPr lang="en-US" sz="1500" dirty="0" smtClean="0"/>
          </a:p>
          <a:p>
            <a:pPr marL="0" lvl="1" indent="0">
              <a:buNone/>
            </a:pPr>
            <a:r>
              <a:rPr lang="en-US" dirty="0" smtClean="0"/>
              <a:t>At the root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35928"/>
      </p:ext>
    </p:extLst>
  </p:cSld>
  <p:clrMapOvr>
    <a:masterClrMapping/>
  </p:clrMapOvr>
  <p:transition xmlns:p14="http://schemas.microsoft.com/office/powerpoint/2010/main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hr-HR" sz="4000" dirty="0"/>
              <a:t>Run the command:   </a:t>
            </a:r>
            <a:r>
              <a:rPr lang="hr-HR" sz="4000" dirty="0" smtClean="0"/>
              <a:t/>
            </a:r>
            <a:br>
              <a:rPr lang="hr-HR" sz="4000" dirty="0" smtClean="0"/>
            </a:br>
            <a:r>
              <a:rPr lang="hr-HR" sz="4000" dirty="0"/>
              <a:t>	</a:t>
            </a:r>
            <a:r>
              <a:rPr lang="hr-HR" sz="4000" dirty="0" smtClean="0"/>
              <a:t>		 </a:t>
            </a:r>
            <a:r>
              <a:rPr lang="hr-HR" sz="4000" dirty="0"/>
              <a:t>heroku git:remote </a:t>
            </a:r>
            <a:r>
              <a:rPr lang="en-US" sz="4000" dirty="0"/>
              <a:t>–</a:t>
            </a:r>
            <a:r>
              <a:rPr lang="hr-HR" sz="4000" dirty="0"/>
              <a:t>a &lt;APP&gt;</a:t>
            </a:r>
            <a:br>
              <a:rPr lang="hr-HR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This adds a new </a:t>
            </a:r>
            <a:r>
              <a:rPr lang="en-US" dirty="0" err="1" smtClean="0"/>
              <a:t>git</a:t>
            </a:r>
            <a:r>
              <a:rPr lang="en-US" dirty="0" smtClean="0"/>
              <a:t> “remote” </a:t>
            </a:r>
          </a:p>
          <a:p>
            <a:r>
              <a:rPr lang="en-US" dirty="0"/>
              <a:t>	</a:t>
            </a:r>
            <a:r>
              <a:rPr lang="en-US" dirty="0" smtClean="0"/>
              <a:t>Essentially a new place to push </a:t>
            </a:r>
            <a:r>
              <a:rPr lang="en-US" dirty="0" smtClean="0">
                <a:sym typeface="Wingdings"/>
              </a:rPr>
              <a:t>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Check this by running    </a:t>
            </a:r>
            <a:r>
              <a:rPr lang="en-US" i="1" dirty="0" err="1" smtClean="0">
                <a:sym typeface="Wingdings"/>
              </a:rPr>
              <a:t>git</a:t>
            </a:r>
            <a:r>
              <a:rPr lang="en-US" i="1" dirty="0" smtClean="0">
                <a:sym typeface="Wingdings"/>
              </a:rPr>
              <a:t> remote –v</a:t>
            </a:r>
          </a:p>
          <a:p>
            <a:r>
              <a:rPr lang="en-US" dirty="0" smtClean="0">
                <a:sym typeface="Wingdings"/>
              </a:rPr>
              <a:t>	You should see </a:t>
            </a:r>
            <a:r>
              <a:rPr lang="en-US" b="1" dirty="0" smtClean="0">
                <a:sym typeface="Wingdings"/>
              </a:rPr>
              <a:t>origin</a:t>
            </a:r>
            <a:r>
              <a:rPr lang="en-US" dirty="0" smtClean="0">
                <a:sym typeface="Wingdings"/>
              </a:rPr>
              <a:t> and </a:t>
            </a:r>
            <a:r>
              <a:rPr lang="en-US" b="1" dirty="0" err="1" smtClean="0">
                <a:sym typeface="Wingdings"/>
              </a:rPr>
              <a:t>heroku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74310"/>
      </p:ext>
    </p:extLst>
  </p:cSld>
  <p:clrMapOvr>
    <a:masterClrMapping/>
  </p:clrMapOvr>
  <p:transition xmlns:p14="http://schemas.microsoft.com/office/powerpoint/2010/main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6. </a:t>
            </a:r>
            <a:r>
              <a:rPr lang="hr-HR" sz="4000" dirty="0"/>
              <a:t>Use as normal git </a:t>
            </a:r>
            <a:r>
              <a:rPr lang="hr-HR" sz="4000" dirty="0" smtClean="0"/>
              <a:t>repository</a:t>
            </a:r>
            <a:r>
              <a:rPr lang="hr-HR" sz="4000" dirty="0"/>
              <a:t/>
            </a:r>
            <a:br>
              <a:rPr lang="hr-HR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/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add .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–m “I am a genius”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push </a:t>
            </a:r>
            <a:r>
              <a:rPr lang="en-US" dirty="0" err="1" smtClean="0"/>
              <a:t>heroku</a:t>
            </a:r>
            <a:r>
              <a:rPr lang="en-US" dirty="0" smtClean="0"/>
              <a:t> master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907"/>
      </p:ext>
    </p:extLst>
  </p:cSld>
  <p:clrMapOvr>
    <a:masterClrMapping/>
  </p:clrMapOvr>
  <p:transition xmlns:p14="http://schemas.microsoft.com/office/powerpoint/2010/main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6. </a:t>
            </a:r>
            <a:r>
              <a:rPr lang="hr-HR" sz="4000" dirty="0"/>
              <a:t>Use as normal git </a:t>
            </a:r>
            <a:r>
              <a:rPr lang="hr-HR" sz="4000" dirty="0" smtClean="0"/>
              <a:t>repository</a:t>
            </a:r>
            <a:r>
              <a:rPr lang="hr-HR" sz="4000" dirty="0"/>
              <a:t/>
            </a:r>
            <a:br>
              <a:rPr lang="hr-HR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Self-explanatory?</a:t>
            </a:r>
          </a:p>
          <a:p>
            <a:endParaRPr lang="en-US" dirty="0"/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add .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commit –m “I am a genius”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push </a:t>
            </a:r>
            <a:r>
              <a:rPr lang="en-US" dirty="0" err="1" smtClean="0"/>
              <a:t>heroku</a:t>
            </a:r>
            <a:r>
              <a:rPr lang="en-US" dirty="0" smtClean="0"/>
              <a:t> master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348537" y="2628900"/>
            <a:ext cx="1752600" cy="15240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9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It is installing a bunch of modules because of the </a:t>
              </a:r>
              <a:r>
                <a:rPr lang="en-US" sz="900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requirements.txt</a:t>
              </a: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 file</a:t>
              </a: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28954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7. </a:t>
            </a:r>
            <a:r>
              <a:rPr lang="hr-HR" sz="4000" dirty="0"/>
              <a:t>Amaze people with your live KNN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Self-explanatory!!!!!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519" y="1562100"/>
            <a:ext cx="3131318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944" y="3454215"/>
            <a:ext cx="150665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337" y="3771900"/>
            <a:ext cx="16002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937" y="3365500"/>
            <a:ext cx="1892300" cy="1892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137" y="2552700"/>
            <a:ext cx="2521604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907"/>
      </p:ext>
    </p:extLst>
  </p:cSld>
  <p:clrMapOvr>
    <a:masterClrMapping/>
  </p:clrMapOvr>
  <p:transition xmlns:p14="http://schemas.microsoft.com/office/powerpoint/2010/main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952500"/>
            <a:ext cx="4956247" cy="37171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811" y="4539825"/>
            <a:ext cx="7276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hlinkClick r:id="rId3"/>
              </a:rPr>
              <a:t>https://sinan-iris.herokuapp.com/</a:t>
            </a:r>
            <a:endParaRPr lang="en-US" dirty="0"/>
          </a:p>
        </p:txBody>
      </p: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7348537" y="2628900"/>
            <a:ext cx="1752600" cy="1524000"/>
            <a:chOff x="0" y="0"/>
            <a:chExt cx="1280" cy="1280"/>
          </a:xfrm>
        </p:grpSpPr>
        <p:pic>
          <p:nvPicPr>
            <p:cNvPr id="14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6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Your unique website will have your app name instead of </a:t>
              </a:r>
              <a:r>
                <a:rPr lang="en-US" sz="900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sinan</a:t>
              </a: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-iris</a:t>
              </a: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79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NOW?!!?!?!!1?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 smtClean="0"/>
              <a:t>Put in your own machine learning model!</a:t>
            </a:r>
          </a:p>
          <a:p>
            <a:endParaRPr lang="en-US" dirty="0"/>
          </a:p>
          <a:p>
            <a:r>
              <a:rPr lang="en-US" dirty="0" smtClean="0"/>
              <a:t>But Sinan, it’s hard to make it train on the website</a:t>
            </a:r>
          </a:p>
          <a:p>
            <a:endParaRPr lang="en-US" dirty="0"/>
          </a:p>
          <a:p>
            <a:r>
              <a:rPr lang="en-US" dirty="0" smtClean="0"/>
              <a:t>Fine!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Build your model else where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Load it into the </a:t>
            </a:r>
            <a:r>
              <a:rPr lang="en-US" b="1" dirty="0" smtClean="0"/>
              <a:t>model</a:t>
            </a:r>
            <a:r>
              <a:rPr lang="en-US" dirty="0" smtClean="0"/>
              <a:t> folder manually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907"/>
      </p:ext>
    </p:extLst>
  </p:cSld>
  <p:clrMapOvr>
    <a:masterClrMapping/>
  </p:clrMapOvr>
  <p:transition xmlns:p14="http://schemas.microsoft.com/office/powerpoint/2010/main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</a:t>
            </a:r>
            <a:r>
              <a:rPr lang="en-US" dirty="0" smtClean="0"/>
              <a:t>web development?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95337" y="1409700"/>
            <a:ext cx="467995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500" dirty="0" smtClean="0"/>
              <a:t>T</a:t>
            </a:r>
            <a:r>
              <a:rPr lang="pl-PL" sz="2500" dirty="0" err="1" smtClean="0"/>
              <a:t>wo</a:t>
            </a:r>
            <a:r>
              <a:rPr lang="pl-PL" sz="2500" dirty="0" smtClean="0"/>
              <a:t> </a:t>
            </a:r>
            <a:r>
              <a:rPr lang="pl-PL" sz="2500" dirty="0" err="1" smtClean="0"/>
              <a:t>types</a:t>
            </a:r>
            <a:r>
              <a:rPr lang="pl-PL" sz="2500" dirty="0" smtClean="0"/>
              <a:t> of web development: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824497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</a:t>
            </a:r>
            <a:r>
              <a:rPr lang="en-US" dirty="0" smtClean="0"/>
              <a:t>web development?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95337" y="1409700"/>
            <a:ext cx="467995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500" dirty="0" smtClean="0"/>
              <a:t>T</a:t>
            </a:r>
            <a:r>
              <a:rPr lang="pl-PL" sz="2500" dirty="0" err="1" smtClean="0"/>
              <a:t>wo</a:t>
            </a:r>
            <a:r>
              <a:rPr lang="pl-PL" sz="2500" dirty="0" smtClean="0"/>
              <a:t> </a:t>
            </a:r>
            <a:r>
              <a:rPr lang="pl-PL" sz="2500" dirty="0" err="1" smtClean="0"/>
              <a:t>types</a:t>
            </a:r>
            <a:r>
              <a:rPr lang="pl-PL" sz="2500" dirty="0" smtClean="0"/>
              <a:t> of web development:</a:t>
            </a:r>
            <a:endParaRPr lang="en-US" sz="2500" dirty="0"/>
          </a:p>
        </p:txBody>
      </p:sp>
      <p:sp>
        <p:nvSpPr>
          <p:cNvPr id="3" name="TextBox 2"/>
          <p:cNvSpPr txBox="1"/>
          <p:nvPr/>
        </p:nvSpPr>
        <p:spPr>
          <a:xfrm>
            <a:off x="-271463" y="2019300"/>
            <a:ext cx="41969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Front-end Development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595937" y="2019300"/>
            <a:ext cx="3635374" cy="1378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Back-</a:t>
            </a:r>
            <a:r>
              <a:rPr lang="en-US" dirty="0"/>
              <a:t>end 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HTML / CSS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Responsive design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Makes things pretty / easy to 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Many backend languages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Model View Controller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Database work</a:t>
            </a:r>
          </a:p>
          <a:p>
            <a:pPr marL="342900" indent="-342900" algn="l">
              <a:buFont typeface="Arial"/>
              <a:buChar char="•"/>
            </a:pPr>
            <a:r>
              <a:rPr lang="en-US" sz="2500" dirty="0" smtClean="0"/>
              <a:t>Makes the site “work”</a:t>
            </a:r>
          </a:p>
        </p:txBody>
      </p:sp>
    </p:spTree>
    <p:extLst>
      <p:ext uri="{BB962C8B-B14F-4D97-AF65-F5344CB8AC3E}">
        <p14:creationId xmlns:p14="http://schemas.microsoft.com/office/powerpoint/2010/main" val="2413768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</a:t>
            </a:r>
            <a:r>
              <a:rPr lang="en-US" dirty="0" smtClean="0"/>
              <a:t>web development?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14537" y="3086100"/>
            <a:ext cx="7239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F</a:t>
            </a:r>
            <a:r>
              <a:rPr lang="en-US" dirty="0" smtClean="0"/>
              <a:t>ull-stack Development comprises of both front end </a:t>
            </a:r>
          </a:p>
          <a:p>
            <a:pPr algn="l"/>
            <a:r>
              <a:rPr lang="en-US" dirty="0" smtClean="0"/>
              <a:t>and back end 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42903259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</a:t>
            </a:r>
            <a:r>
              <a:rPr lang="en-US" dirty="0" smtClean="0"/>
              <a:t>web development?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" y="1257300"/>
            <a:ext cx="723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Part of being a web developer is knowing the technologies used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93850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</a:t>
            </a:r>
            <a:r>
              <a:rPr lang="en-US" dirty="0" smtClean="0"/>
              <a:t>web development?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" y="1257300"/>
            <a:ext cx="723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Part of being a web developer is knowing the technologies used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19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43537" y="3626584"/>
            <a:ext cx="4096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25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9537" y="3086100"/>
            <a:ext cx="38010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Web-framework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0737" y="3086100"/>
            <a:ext cx="2878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37" y="3771900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Consists of database work and logistics of the site</a:t>
            </a:r>
            <a:endParaRPr lang="en-US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5824537" y="3780472"/>
            <a:ext cx="342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/>
              <a:t>How we “serve” the website. So that other people can use it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8785384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11195</TotalTime>
  <Pages>0</Pages>
  <Words>1483</Words>
  <Characters>0</Characters>
  <Application>Microsoft Macintosh PowerPoint</Application>
  <PresentationFormat>Custom</PresentationFormat>
  <Lines>0</Lines>
  <Paragraphs>416</Paragraphs>
  <Slides>49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GA_Instructor_Template_Deck</vt:lpstr>
      <vt:lpstr>Agenda</vt:lpstr>
      <vt:lpstr>DATA SCIENCE  Class 19: web development with                      flask / heroku</vt:lpstr>
      <vt:lpstr> I. What is web development? iI. What is heroku / flask? III. mvc IV. Deploying knn</vt:lpstr>
      <vt:lpstr>I. What is web development?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heroku / 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Model View 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IV. Deploying knn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Sign up for Heroku</vt:lpstr>
      <vt:lpstr>2. Create a new app (make sure Heroku toolbelt is installed)</vt:lpstr>
      <vt:lpstr>3. Clone our flask app here</vt:lpstr>
      <vt:lpstr>4. Install the custom build back for scipy and numpy </vt:lpstr>
      <vt:lpstr>5. Run the command:        heroku git:remote –a &lt;APP&gt; </vt:lpstr>
      <vt:lpstr>6. Use as normal git repository </vt:lpstr>
      <vt:lpstr>6. Use as normal git repository </vt:lpstr>
      <vt:lpstr>7. Amaze people with your live KNN</vt:lpstr>
      <vt:lpstr>PowerPoint Presentation</vt:lpstr>
      <vt:lpstr>WHAT NOW?!!?!?!!1?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Sinan Ozdemir</cp:lastModifiedBy>
  <cp:revision>1050</cp:revision>
  <dcterms:modified xsi:type="dcterms:W3CDTF">2015-08-18T00:16:16Z</dcterms:modified>
</cp:coreProperties>
</file>